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65" r:id="rId2"/>
    <p:sldId id="270" r:id="rId3"/>
    <p:sldId id="271" r:id="rId4"/>
    <p:sldId id="256" r:id="rId5"/>
    <p:sldId id="258" r:id="rId6"/>
    <p:sldId id="272" r:id="rId7"/>
    <p:sldId id="257" r:id="rId8"/>
    <p:sldId id="261" r:id="rId9"/>
    <p:sldId id="277" r:id="rId10"/>
    <p:sldId id="275" r:id="rId11"/>
    <p:sldId id="273" r:id="rId12"/>
    <p:sldId id="274" r:id="rId13"/>
    <p:sldId id="276" r:id="rId14"/>
    <p:sldId id="278" r:id="rId15"/>
    <p:sldId id="262" r:id="rId16"/>
    <p:sldId id="260" r:id="rId17"/>
    <p:sldId id="266" r:id="rId18"/>
    <p:sldId id="259" r:id="rId19"/>
    <p:sldId id="263" r:id="rId20"/>
    <p:sldId id="264" r:id="rId21"/>
    <p:sldId id="267" r:id="rId22"/>
    <p:sldId id="268" r:id="rId23"/>
    <p:sldId id="26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27" d="100"/>
          <a:sy n="27" d="100"/>
        </p:scale>
        <p:origin x="-25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2BED0-6BA3-5F4F-B7C6-A29D3582A0E9}" type="datetimeFigureOut">
              <a:rPr lang="en-US" smtClean="0"/>
              <a:t>11/10/14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5E24AF-3B98-0E49-9CEA-F202851AF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20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E24AF-3B98-0E49-9CEA-F202851AFA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993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23775-7662-EF42-A9B0-1C86B692472F}" type="datetimeFigureOut">
              <a:rPr lang="en-US" smtClean="0"/>
              <a:t>11/10/14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B538-2653-F247-8966-600A1375F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28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23775-7662-EF42-A9B0-1C86B692472F}" type="datetimeFigureOut">
              <a:rPr lang="en-US" smtClean="0"/>
              <a:t>11/10/14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B538-2653-F247-8966-600A1375F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19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23775-7662-EF42-A9B0-1C86B692472F}" type="datetimeFigureOut">
              <a:rPr lang="en-US" smtClean="0"/>
              <a:t>11/10/14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B538-2653-F247-8966-600A1375F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6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23775-7662-EF42-A9B0-1C86B692472F}" type="datetimeFigureOut">
              <a:rPr lang="en-US" smtClean="0"/>
              <a:t>11/10/14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B538-2653-F247-8966-600A1375F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4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23775-7662-EF42-A9B0-1C86B692472F}" type="datetimeFigureOut">
              <a:rPr lang="en-US" smtClean="0"/>
              <a:t>11/10/14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B538-2653-F247-8966-600A1375F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23775-7662-EF42-A9B0-1C86B692472F}" type="datetimeFigureOut">
              <a:rPr lang="en-US" smtClean="0"/>
              <a:t>11/10/14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B538-2653-F247-8966-600A1375F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26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23775-7662-EF42-A9B0-1C86B692472F}" type="datetimeFigureOut">
              <a:rPr lang="en-US" smtClean="0"/>
              <a:t>11/10/14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B538-2653-F247-8966-600A1375F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3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23775-7662-EF42-A9B0-1C86B692472F}" type="datetimeFigureOut">
              <a:rPr lang="en-US" smtClean="0"/>
              <a:t>11/10/14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B538-2653-F247-8966-600A1375F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00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23775-7662-EF42-A9B0-1C86B692472F}" type="datetimeFigureOut">
              <a:rPr lang="en-US" smtClean="0"/>
              <a:t>11/10/14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B538-2653-F247-8966-600A1375F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24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23775-7662-EF42-A9B0-1C86B692472F}" type="datetimeFigureOut">
              <a:rPr lang="en-US" smtClean="0"/>
              <a:t>11/10/14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B538-2653-F247-8966-600A1375F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19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23775-7662-EF42-A9B0-1C86B692472F}" type="datetimeFigureOut">
              <a:rPr lang="en-US" smtClean="0"/>
              <a:t>11/10/14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B538-2653-F247-8966-600A1375F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78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23775-7662-EF42-A9B0-1C86B692472F}" type="datetimeFigureOut">
              <a:rPr lang="en-US" smtClean="0"/>
              <a:t>11/10/14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CB538-2653-F247-8966-600A1375F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35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hyperlink" Target="https://amber-pritchard.squarespace.com" TargetMode="External"/><Relationship Id="rId8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37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37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9249" t="10672" r="62494" b="56579"/>
          <a:stretch/>
        </p:blipFill>
        <p:spPr>
          <a:xfrm>
            <a:off x="0" y="0"/>
            <a:ext cx="9144000" cy="7663889"/>
          </a:xfrm>
          <a:prstGeom prst="rect">
            <a:avLst/>
          </a:prstGeom>
        </p:spPr>
      </p:pic>
      <p:pic>
        <p:nvPicPr>
          <p:cNvPr id="15" name="Picture 14" descr="headlines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52"/>
          <a:stretch/>
        </p:blipFill>
        <p:spPr>
          <a:xfrm>
            <a:off x="-2406973" y="2213321"/>
            <a:ext cx="9148302" cy="3114577"/>
          </a:xfrm>
          <a:prstGeom prst="rect">
            <a:avLst/>
          </a:prstGeom>
        </p:spPr>
      </p:pic>
      <p:pic>
        <p:nvPicPr>
          <p:cNvPr id="16" name="Picture 15" descr="name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638" y="3134390"/>
            <a:ext cx="1507487" cy="1355655"/>
          </a:xfrm>
          <a:prstGeom prst="rect">
            <a:avLst/>
          </a:prstGeom>
        </p:spPr>
      </p:pic>
      <p:pic>
        <p:nvPicPr>
          <p:cNvPr id="17" name="Picture 16" descr="nativ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3" y="3907976"/>
            <a:ext cx="28067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803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stickperson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93" y="162906"/>
            <a:ext cx="2700342" cy="5475894"/>
          </a:xfrm>
          <a:prstGeom prst="rect">
            <a:avLst/>
          </a:prstGeom>
        </p:spPr>
      </p:pic>
      <p:pic>
        <p:nvPicPr>
          <p:cNvPr id="7" name="Picture 6" descr="ameli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101" y="2571750"/>
            <a:ext cx="43942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32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stickperson-0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1"/>
          <a:stretch/>
        </p:blipFill>
        <p:spPr>
          <a:xfrm>
            <a:off x="6276629" y="0"/>
            <a:ext cx="2700342" cy="5238928"/>
          </a:xfrm>
          <a:prstGeom prst="rect">
            <a:avLst/>
          </a:prstGeom>
        </p:spPr>
      </p:pic>
      <p:pic>
        <p:nvPicPr>
          <p:cNvPr id="9" name="Picture 8" descr="Untitled-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8" y="3166228"/>
            <a:ext cx="66548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2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47"/>
            <a:ext cx="9144000" cy="6858000"/>
          </a:xfrm>
          <a:prstGeom prst="rect">
            <a:avLst/>
          </a:prstGeom>
        </p:spPr>
      </p:pic>
      <p:pic>
        <p:nvPicPr>
          <p:cNvPr id="7" name="Picture 6" descr="agend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80477"/>
            <a:ext cx="2336800" cy="863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0861" y="1242028"/>
            <a:ext cx="7361539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Current Situation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Industry Analysis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Consumer Insights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Market Strategy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Brand Identity and Multimedia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Promotions and Collaborations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Costs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Conclusions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773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industr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53" y="158280"/>
            <a:ext cx="5181600" cy="863600"/>
          </a:xfrm>
          <a:prstGeom prst="rect">
            <a:avLst/>
          </a:prstGeom>
        </p:spPr>
      </p:pic>
      <p:pic>
        <p:nvPicPr>
          <p:cNvPr id="8" name="Picture 7" descr="Screen Shot 2014-11-08 at 4.39.5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52" y="1021880"/>
            <a:ext cx="4396489" cy="24211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67937" t="55660"/>
          <a:stretch/>
        </p:blipFill>
        <p:spPr>
          <a:xfrm>
            <a:off x="5070403" y="1021879"/>
            <a:ext cx="3940759" cy="412665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63052" y="3886200"/>
            <a:ext cx="467662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Dairy and soy</a:t>
            </a:r>
          </a:p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are declining </a:t>
            </a:r>
          </a:p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while almond milk</a:t>
            </a:r>
          </a:p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is booming. </a:t>
            </a:r>
          </a:p>
        </p:txBody>
      </p:sp>
    </p:spTree>
    <p:extLst>
      <p:ext uri="{BB962C8B-B14F-4D97-AF65-F5344CB8AC3E}">
        <p14:creationId xmlns:p14="http://schemas.microsoft.com/office/powerpoint/2010/main" val="399285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industr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53" y="158280"/>
            <a:ext cx="5181600" cy="863600"/>
          </a:xfrm>
          <a:prstGeom prst="rect">
            <a:avLst/>
          </a:prstGeom>
        </p:spPr>
      </p:pic>
      <p:pic>
        <p:nvPicPr>
          <p:cNvPr id="9" name="Picture 8" descr="Screen Shot 2014-11-08 at 4.46.5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20" y="2130425"/>
            <a:ext cx="6299200" cy="31877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63052" y="1021881"/>
            <a:ext cx="84304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Women 18-30 make up the market majority, however men 18-30 are still significant. </a:t>
            </a:r>
          </a:p>
        </p:txBody>
      </p:sp>
    </p:spTree>
    <p:extLst>
      <p:ext uri="{BB962C8B-B14F-4D97-AF65-F5344CB8AC3E}">
        <p14:creationId xmlns:p14="http://schemas.microsoft.com/office/powerpoint/2010/main" val="2235567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curren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39" y="317035"/>
            <a:ext cx="5181600" cy="863600"/>
          </a:xfrm>
          <a:prstGeom prst="rect">
            <a:avLst/>
          </a:prstGeom>
        </p:spPr>
      </p:pic>
      <p:pic>
        <p:nvPicPr>
          <p:cNvPr id="7" name="Picture 6" descr="SWO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379" y="1180635"/>
            <a:ext cx="6269021" cy="51591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6094" y="1199312"/>
            <a:ext cx="2670599" cy="2646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 smtClean="0">
              <a:solidFill>
                <a:schemeClr val="bg1"/>
              </a:solidFill>
              <a:latin typeface="Helvetica Neue"/>
              <a:cs typeface="Helvetica Neue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Helvetica Neue"/>
                <a:cs typeface="Helvetica Neue"/>
              </a:rPr>
              <a:t>Creamier and healthier alternative to soy and almond. </a:t>
            </a:r>
          </a:p>
          <a:p>
            <a:endParaRPr lang="en-US" sz="1200" dirty="0" smtClean="0">
              <a:solidFill>
                <a:schemeClr val="bg1"/>
              </a:solidFill>
              <a:latin typeface="Helvetica Neue"/>
              <a:cs typeface="Helvetica Neue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Helvetica Neue"/>
                <a:cs typeface="Helvetica Neue"/>
              </a:rPr>
              <a:t>One of two pecan milks in the nation</a:t>
            </a:r>
          </a:p>
          <a:p>
            <a:endParaRPr lang="en-US" sz="1100" dirty="0" smtClean="0">
              <a:solidFill>
                <a:schemeClr val="bg1"/>
              </a:solidFill>
              <a:latin typeface="Helvetica Neue"/>
              <a:cs typeface="Helvetica Neue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Helvetica Neue"/>
                <a:cs typeface="Helvetica Neue"/>
              </a:rPr>
              <a:t>Environmentally sustainable product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2293" y="3948189"/>
            <a:ext cx="2670599" cy="2646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Helvetica Neue"/>
                <a:cs typeface="Helvetica Neue"/>
              </a:rPr>
              <a:t>Easily imitated</a:t>
            </a:r>
          </a:p>
          <a:p>
            <a:pPr algn="r"/>
            <a:endParaRPr lang="en-US" sz="1100" dirty="0" smtClean="0">
              <a:solidFill>
                <a:schemeClr val="bg1"/>
              </a:solidFill>
              <a:latin typeface="Helvetica Neue"/>
              <a:cs typeface="Helvetica Neue"/>
            </a:endParaRPr>
          </a:p>
          <a:p>
            <a:pPr algn="r"/>
            <a:r>
              <a:rPr lang="en-US" dirty="0" smtClean="0">
                <a:solidFill>
                  <a:schemeClr val="bg1"/>
                </a:solidFill>
                <a:latin typeface="Helvetica Neue"/>
                <a:cs typeface="Helvetica Neue"/>
              </a:rPr>
              <a:t>Expected fragmentation of non-dairy market</a:t>
            </a:r>
          </a:p>
          <a:p>
            <a:pPr algn="r"/>
            <a:endParaRPr lang="en-US" dirty="0" smtClean="0">
              <a:solidFill>
                <a:schemeClr val="bg1"/>
              </a:solidFill>
              <a:latin typeface="Helvetica Neue"/>
              <a:cs typeface="Helvetica Neue"/>
            </a:endParaRPr>
          </a:p>
          <a:p>
            <a:pPr algn="r"/>
            <a:r>
              <a:rPr lang="en-US" dirty="0" smtClean="0">
                <a:solidFill>
                  <a:schemeClr val="bg1"/>
                </a:solidFill>
                <a:latin typeface="Helvetica Neue"/>
                <a:cs typeface="Helvetica Neue"/>
              </a:rPr>
              <a:t>National brand price pressures</a:t>
            </a:r>
            <a:endParaRPr lang="en-US" dirty="0">
              <a:solidFill>
                <a:schemeClr val="bg1"/>
              </a:solidFill>
              <a:latin typeface="Helvetica Neue"/>
              <a:cs typeface="Helvetica Neue"/>
            </a:endParaRPr>
          </a:p>
          <a:p>
            <a:pPr algn="r"/>
            <a:endParaRPr lang="en-US" dirty="0" smtClean="0">
              <a:solidFill>
                <a:schemeClr val="bg1"/>
              </a:solidFill>
              <a:latin typeface="Helvetica Neue"/>
              <a:cs typeface="Helvetica Neue"/>
            </a:endParaRPr>
          </a:p>
          <a:p>
            <a:endParaRPr lang="en-US" sz="1100" dirty="0">
              <a:solidFill>
                <a:schemeClr val="bg1"/>
              </a:solidFill>
              <a:latin typeface="Helvetica Neue"/>
              <a:cs typeface="Helvetica Neue"/>
            </a:endParaRP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101801" y="1199312"/>
            <a:ext cx="2670599" cy="2200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cs typeface="Helvetica Neue"/>
              </a:rPr>
              <a:t>No brand or product familiarity</a:t>
            </a:r>
          </a:p>
          <a:p>
            <a:pPr algn="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  <a:cs typeface="Helvetica Neue"/>
            </a:endParaRPr>
          </a:p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cs typeface="Helvetica Neue"/>
              </a:rPr>
              <a:t>Limited shelf life and distribution capabilities.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  <a:cs typeface="Helvetica Neue"/>
            </a:endParaRPr>
          </a:p>
          <a:p>
            <a:pPr algn="r"/>
            <a:endParaRPr lang="en-US" dirty="0" smtClean="0">
              <a:solidFill>
                <a:schemeClr val="bg1"/>
              </a:solidFill>
              <a:latin typeface="Helvetica Neue"/>
              <a:cs typeface="Helvetica Neue"/>
            </a:endParaRPr>
          </a:p>
          <a:p>
            <a:endParaRPr lang="en-US" sz="1100" dirty="0">
              <a:solidFill>
                <a:schemeClr val="bg1"/>
              </a:solidFill>
              <a:latin typeface="Helvetica Neue"/>
              <a:cs typeface="Helvetica Neue"/>
            </a:endParaRP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671459" y="3932357"/>
            <a:ext cx="2502519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cs typeface="Helvetica Neue"/>
              </a:rPr>
              <a:t>Partnering with local food businesses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cs typeface="Helvetica Neue"/>
              </a:rPr>
              <a:t/>
            </a:r>
            <a:b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cs typeface="Helvetica Neue"/>
              </a:rPr>
            </a:b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cs typeface="Helvetica Neue"/>
              </a:rPr>
              <a:t>Vacuum created by soy decline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  <a:cs typeface="Helvetica Neue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  <a:cs typeface="Helvetica Neue"/>
            </a:endParaRP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cs typeface="Helvetica Neue"/>
              </a:rPr>
              <a:t>Emergence of non-dairy market</a:t>
            </a:r>
          </a:p>
          <a:p>
            <a:endParaRPr lang="en-US" dirty="0" smtClean="0">
              <a:solidFill>
                <a:schemeClr val="bg1"/>
              </a:solidFill>
              <a:latin typeface="Helvetica Neue"/>
              <a:cs typeface="Helvetica Neue"/>
            </a:endParaRPr>
          </a:p>
          <a:p>
            <a:endParaRPr lang="en-US" sz="1100" dirty="0">
              <a:solidFill>
                <a:schemeClr val="bg1"/>
              </a:solidFill>
              <a:latin typeface="Helvetica Neue"/>
              <a:cs typeface="Helvetica Neu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681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5800" y="1673404"/>
            <a:ext cx="79726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Native Beverage Company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is one of two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pecan-milk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producers in the nation, offering a healthy and delicious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dairy alternative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while fostering a sense of community for adventurous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food explorers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in the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Triangle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 area. </a:t>
            </a:r>
          </a:p>
        </p:txBody>
      </p:sp>
      <p:pic>
        <p:nvPicPr>
          <p:cNvPr id="8" name="Picture 7" descr="bra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41" y="251666"/>
            <a:ext cx="7899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85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087"/>
            <a:ext cx="9160116" cy="513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904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cka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37" y="176957"/>
            <a:ext cx="3213100" cy="850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43270"/>
            <a:ext cx="2511288" cy="44844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7319" y="1743270"/>
            <a:ext cx="2336877" cy="44939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6278" y="4321925"/>
            <a:ext cx="4259907" cy="17052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6278" y="2118241"/>
            <a:ext cx="4259907" cy="170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008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92" y="962487"/>
            <a:ext cx="7052342" cy="26113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92" y="3738334"/>
            <a:ext cx="7052342" cy="26113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0063" y="962487"/>
            <a:ext cx="1973937" cy="1973937"/>
          </a:xfrm>
          <a:prstGeom prst="rect">
            <a:avLst/>
          </a:prstGeom>
        </p:spPr>
      </p:pic>
      <p:pic>
        <p:nvPicPr>
          <p:cNvPr id="13" name="Picture 12" descr="Facebook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92" y="111587"/>
            <a:ext cx="30099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008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19" y="167618"/>
            <a:ext cx="2070100" cy="850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80" y="1016133"/>
            <a:ext cx="5173118" cy="25885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080" y="3727555"/>
            <a:ext cx="5185302" cy="25946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923" y="3932145"/>
            <a:ext cx="2586166" cy="25861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5101" y="929567"/>
            <a:ext cx="2797988" cy="2797988"/>
          </a:xfrm>
          <a:prstGeom prst="rect">
            <a:avLst/>
          </a:prstGeom>
        </p:spPr>
      </p:pic>
      <p:pic>
        <p:nvPicPr>
          <p:cNvPr id="13" name="Picture 12" descr="Insta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508" y="167618"/>
            <a:ext cx="3073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008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i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6" y="151834"/>
            <a:ext cx="6350000" cy="850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776" y="1566691"/>
            <a:ext cx="6395877" cy="3200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2594" y="1243802"/>
            <a:ext cx="2096297" cy="2096297"/>
          </a:xfrm>
          <a:prstGeom prst="rect">
            <a:avLst/>
          </a:prstGeom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2594" y="3038866"/>
            <a:ext cx="2096297" cy="2096297"/>
          </a:xfrm>
          <a:prstGeom prst="rect">
            <a:avLst/>
          </a:prstGeom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2594" y="4767091"/>
            <a:ext cx="2096297" cy="2096297"/>
          </a:xfrm>
          <a:prstGeom prst="rect">
            <a:avLst/>
          </a:prstGeom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b="2648"/>
          <a:stretch/>
        </p:blipFill>
        <p:spPr>
          <a:xfrm>
            <a:off x="4474356" y="4767091"/>
            <a:ext cx="2096297" cy="2040780"/>
          </a:xfrm>
          <a:prstGeom prst="rect">
            <a:avLst/>
          </a:prstGeom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b="7527"/>
          <a:stretch/>
        </p:blipFill>
        <p:spPr>
          <a:xfrm>
            <a:off x="2271073" y="4843107"/>
            <a:ext cx="2096297" cy="1938509"/>
          </a:xfrm>
          <a:prstGeom prst="rect">
            <a:avLst/>
          </a:prstGeom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b="2648"/>
          <a:stretch/>
        </p:blipFill>
        <p:spPr>
          <a:xfrm>
            <a:off x="174776" y="4822608"/>
            <a:ext cx="2096297" cy="20407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9008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t="53923" b="9418"/>
          <a:stretch/>
        </p:blipFill>
        <p:spPr>
          <a:xfrm>
            <a:off x="313391" y="909525"/>
            <a:ext cx="8461550" cy="7136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3391" y="1031480"/>
            <a:ext cx="24411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 Neue Light"/>
                <a:cs typeface="Helvetica Neue Light"/>
              </a:rPr>
              <a:t>Phase 1:</a:t>
            </a:r>
          </a:p>
          <a:p>
            <a:endParaRPr lang="en-US" dirty="0">
              <a:latin typeface="Helvetica Neue Light"/>
              <a:cs typeface="Helvetica Neue Light"/>
            </a:endParaRPr>
          </a:p>
          <a:p>
            <a:r>
              <a:rPr lang="en-US" dirty="0" smtClean="0">
                <a:latin typeface="Helvetica Neue Light"/>
                <a:cs typeface="Helvetica Neue Light"/>
              </a:rPr>
              <a:t>Increase brand and product awareness</a:t>
            </a:r>
          </a:p>
          <a:p>
            <a:endParaRPr lang="en-US" dirty="0">
              <a:latin typeface="Helvetica Neue Light"/>
              <a:cs typeface="Helvetica Neue Light"/>
            </a:endParaRPr>
          </a:p>
          <a:p>
            <a:r>
              <a:rPr lang="en-US" dirty="0" smtClean="0">
                <a:latin typeface="Helvetica Neue Light"/>
                <a:cs typeface="Helvetica Neue Light"/>
              </a:rPr>
              <a:t>#</a:t>
            </a:r>
            <a:r>
              <a:rPr lang="en-US" dirty="0" err="1" smtClean="0">
                <a:latin typeface="Helvetica Neue Light"/>
                <a:cs typeface="Helvetica Neue Light"/>
              </a:rPr>
              <a:t>pecanmyway</a:t>
            </a:r>
            <a:endParaRPr lang="en-US" dirty="0" smtClean="0">
              <a:latin typeface="Helvetica Neue Light"/>
              <a:cs typeface="Helvetica Neue Light"/>
            </a:endParaRPr>
          </a:p>
          <a:p>
            <a:endParaRPr lang="en-US" dirty="0" smtClean="0">
              <a:latin typeface="Helvetica Neue Light"/>
              <a:cs typeface="Helvetica Neue Light"/>
            </a:endParaRPr>
          </a:p>
          <a:p>
            <a:r>
              <a:rPr lang="en-US" dirty="0" smtClean="0">
                <a:latin typeface="Helvetica Neue Light"/>
                <a:cs typeface="Helvetica Neue Light"/>
              </a:rPr>
              <a:t>Filming and sharing blind taste test results</a:t>
            </a:r>
            <a:endParaRPr lang="en-US" dirty="0">
              <a:latin typeface="Helvetica Neue Light"/>
              <a:cs typeface="Helvetica Neue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39080" y="1010879"/>
            <a:ext cx="32988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 Neue Light"/>
                <a:cs typeface="Helvetica Neue Light"/>
              </a:rPr>
              <a:t>Phase 2:</a:t>
            </a:r>
          </a:p>
          <a:p>
            <a:endParaRPr lang="en-US" dirty="0">
              <a:latin typeface="Helvetica Neue Light"/>
              <a:cs typeface="Helvetica Neue Light"/>
            </a:endParaRPr>
          </a:p>
          <a:p>
            <a:r>
              <a:rPr lang="en-US" dirty="0" smtClean="0">
                <a:latin typeface="Helvetica Neue Light"/>
                <a:cs typeface="Helvetica Neue Light"/>
              </a:rPr>
              <a:t>Launch the product</a:t>
            </a:r>
          </a:p>
          <a:p>
            <a:endParaRPr lang="en-US" dirty="0" smtClean="0">
              <a:latin typeface="Helvetica Neue Light"/>
              <a:cs typeface="Helvetica Neue Light"/>
            </a:endParaRPr>
          </a:p>
          <a:p>
            <a:endParaRPr lang="en-US" dirty="0">
              <a:latin typeface="Helvetica Neue Light"/>
              <a:cs typeface="Helvetica Neue Light"/>
            </a:endParaRPr>
          </a:p>
          <a:p>
            <a:r>
              <a:rPr lang="en-US" dirty="0" smtClean="0">
                <a:latin typeface="Helvetica Neue Light"/>
                <a:cs typeface="Helvetica Neue Light"/>
              </a:rPr>
              <a:t>#</a:t>
            </a:r>
            <a:r>
              <a:rPr lang="en-US" dirty="0" err="1" smtClean="0">
                <a:latin typeface="Helvetica Neue Light"/>
                <a:cs typeface="Helvetica Neue Light"/>
              </a:rPr>
              <a:t>yespecan</a:t>
            </a:r>
            <a:endParaRPr lang="en-US" dirty="0" smtClean="0">
              <a:latin typeface="Helvetica Neue Light"/>
              <a:cs typeface="Helvetica Neue Light"/>
            </a:endParaRPr>
          </a:p>
          <a:p>
            <a:endParaRPr lang="en-US" dirty="0" smtClean="0">
              <a:latin typeface="Helvetica Neue Light"/>
              <a:cs typeface="Helvetica Neue Light"/>
            </a:endParaRPr>
          </a:p>
          <a:p>
            <a:r>
              <a:rPr lang="en-US" dirty="0" smtClean="0">
                <a:latin typeface="Helvetica Neue Light"/>
                <a:cs typeface="Helvetica Neue Light"/>
              </a:rPr>
              <a:t>Launch events with local businesses </a:t>
            </a:r>
          </a:p>
          <a:p>
            <a:endParaRPr lang="en-US" dirty="0" smtClean="0">
              <a:latin typeface="Helvetica Neue Light"/>
              <a:cs typeface="Helvetica Neue Light"/>
            </a:endParaRPr>
          </a:p>
          <a:p>
            <a:r>
              <a:rPr lang="en-US" dirty="0" smtClean="0">
                <a:latin typeface="Helvetica Neue Light"/>
                <a:cs typeface="Helvetica Neue Light"/>
              </a:rPr>
              <a:t>Distribution of promotional materials (stickers, etc.)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37930" y="1031343"/>
            <a:ext cx="283701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 Neue Light"/>
                <a:cs typeface="Helvetica Neue Light"/>
              </a:rPr>
              <a:t>Phase 3:</a:t>
            </a:r>
          </a:p>
          <a:p>
            <a:endParaRPr lang="en-US" dirty="0">
              <a:latin typeface="Helvetica Neue Light"/>
              <a:cs typeface="Helvetica Neue Light"/>
            </a:endParaRPr>
          </a:p>
          <a:p>
            <a:r>
              <a:rPr lang="en-US" dirty="0" smtClean="0">
                <a:latin typeface="Helvetica Neue Light"/>
                <a:cs typeface="Helvetica Neue Light"/>
              </a:rPr>
              <a:t>Maintain a consistent brand image</a:t>
            </a:r>
          </a:p>
          <a:p>
            <a:endParaRPr lang="en-US" dirty="0">
              <a:latin typeface="Helvetica Neue Light"/>
              <a:cs typeface="Helvetica Neue Light"/>
            </a:endParaRPr>
          </a:p>
          <a:p>
            <a:r>
              <a:rPr lang="en-US" dirty="0" smtClean="0">
                <a:latin typeface="Helvetica Neue Light"/>
                <a:cs typeface="Helvetica Neue Light"/>
              </a:rPr>
              <a:t>Periodic, scheduled posts on media platforms</a:t>
            </a:r>
          </a:p>
          <a:p>
            <a:endParaRPr lang="en-US" dirty="0" smtClean="0">
              <a:latin typeface="Helvetica Neue Light"/>
              <a:cs typeface="Helvetica Neue Light"/>
            </a:endParaRPr>
          </a:p>
          <a:p>
            <a:r>
              <a:rPr lang="en-US" dirty="0" smtClean="0">
                <a:latin typeface="Helvetica Neue Light"/>
                <a:cs typeface="Helvetica Neue Light"/>
              </a:rPr>
              <a:t>Keep customers aware of where to find Native products as you expand</a:t>
            </a:r>
            <a:endParaRPr lang="en-US" dirty="0">
              <a:latin typeface="Helvetica Neue Light"/>
              <a:cs typeface="Helvetica Neue Light"/>
            </a:endParaRPr>
          </a:p>
        </p:txBody>
      </p:sp>
      <p:pic>
        <p:nvPicPr>
          <p:cNvPr id="4" name="Picture 3" descr="a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91" y="58625"/>
            <a:ext cx="30226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79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67024"/>
            <a:ext cx="7772400" cy="14700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2799"/>
            <a:ext cx="6400800" cy="17526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50" y="2087749"/>
            <a:ext cx="1841500" cy="1498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r="11196"/>
          <a:stretch/>
        </p:blipFill>
        <p:spPr>
          <a:xfrm>
            <a:off x="6074787" y="1858616"/>
            <a:ext cx="3069213" cy="21623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1651" y="472324"/>
            <a:ext cx="2385867" cy="17894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371651" y="8519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b="1" dirty="0" smtClean="0">
                <a:latin typeface="Helvetica Neue"/>
                <a:cs typeface="Helvetica Neue"/>
              </a:rPr>
              <a:t>#</a:t>
            </a:r>
            <a:r>
              <a:rPr lang="en-US" b="1" dirty="0" err="1" smtClean="0">
                <a:latin typeface="Helvetica Neue"/>
                <a:cs typeface="Helvetica Neue"/>
              </a:rPr>
              <a:t>pecanmyway</a:t>
            </a:r>
            <a:endParaRPr lang="en-US" b="1" dirty="0" smtClean="0">
              <a:latin typeface="Helvetica Neue"/>
              <a:cs typeface="Helvetica Neue"/>
            </a:endParaRPr>
          </a:p>
          <a:p>
            <a:pPr lvl="1"/>
            <a:r>
              <a:rPr lang="en-US" b="1" dirty="0" smtClean="0">
                <a:latin typeface="Helvetica Neue"/>
                <a:cs typeface="Helvetica Neue"/>
              </a:rPr>
              <a:t>#</a:t>
            </a:r>
            <a:r>
              <a:rPr lang="en-US" b="1" dirty="0" err="1" smtClean="0">
                <a:latin typeface="Helvetica Neue"/>
                <a:cs typeface="Helvetica Neue"/>
              </a:rPr>
              <a:t>yespecan</a:t>
            </a:r>
            <a:endParaRPr lang="en-US" b="1" dirty="0" smtClean="0">
              <a:latin typeface="Helvetica Neue"/>
              <a:cs typeface="Helvetica Neue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3804" y="2087749"/>
            <a:ext cx="1536700" cy="1536700"/>
          </a:xfrm>
          <a:prstGeom prst="rect">
            <a:avLst/>
          </a:prstGeom>
        </p:spPr>
      </p:pic>
      <p:pic>
        <p:nvPicPr>
          <p:cNvPr id="13" name="Picture 12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7100" y="3801882"/>
            <a:ext cx="47371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85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72" y="292142"/>
            <a:ext cx="7366000" cy="1104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965" y="1971670"/>
            <a:ext cx="4660900" cy="1739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690" y="4115924"/>
            <a:ext cx="6972300" cy="1168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10281" t="3001" r="6381" b="9765"/>
          <a:stretch/>
        </p:blipFill>
        <p:spPr>
          <a:xfrm>
            <a:off x="896424" y="1549101"/>
            <a:ext cx="2530534" cy="256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85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Metric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89" y="289020"/>
            <a:ext cx="2298700" cy="863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t="53923" b="9418"/>
          <a:stretch/>
        </p:blipFill>
        <p:spPr>
          <a:xfrm>
            <a:off x="1371600" y="2055310"/>
            <a:ext cx="5952194" cy="7136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42605" r="23260"/>
          <a:stretch/>
        </p:blipFill>
        <p:spPr>
          <a:xfrm>
            <a:off x="1371600" y="2558920"/>
            <a:ext cx="1460939" cy="2040916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410190"/>
              </p:ext>
            </p:extLst>
          </p:nvPr>
        </p:nvGraphicFramePr>
        <p:xfrm>
          <a:off x="1524000" y="1845249"/>
          <a:ext cx="5799794" cy="2814687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1588851"/>
                <a:gridCol w="1890627"/>
                <a:gridCol w="2320316"/>
              </a:tblGrid>
              <a:tr h="93822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Facebook</a:t>
                      </a:r>
                      <a:endParaRPr lang="en-US" b="1" i="0" dirty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Twitter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38229"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Year 1</a:t>
                      </a:r>
                      <a:endParaRPr lang="en-US" b="1" i="0" dirty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500 </a:t>
                      </a:r>
                      <a:r>
                        <a:rPr lang="en-US" b="0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likes</a:t>
                      </a:r>
                      <a:endParaRPr lang="en-US" b="0" i="0" dirty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80 followers</a:t>
                      </a:r>
                      <a:endParaRPr lang="en-US" b="0" i="0" dirty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38229"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Year 2</a:t>
                      </a:r>
                      <a:endParaRPr lang="en-US" b="1" i="0" dirty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1000 likes</a:t>
                      </a:r>
                    </a:p>
                    <a:p>
                      <a:pPr algn="ctr"/>
                      <a:endParaRPr 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140 followers</a:t>
                      </a:r>
                    </a:p>
                    <a:p>
                      <a:pPr algn="ctr"/>
                      <a:endParaRPr lang="en-US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741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Sampli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82" y="158280"/>
            <a:ext cx="2844800" cy="863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578" y="1741516"/>
            <a:ext cx="2401490" cy="27316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2932" y="1601681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85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Partn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59" y="148942"/>
            <a:ext cx="3873500" cy="863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320" y="1083271"/>
            <a:ext cx="3520032" cy="54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85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collaborati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91" y="139602"/>
            <a:ext cx="4445000" cy="863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35" y="1691337"/>
            <a:ext cx="2501900" cy="3251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6638" y="1881837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85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Metric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89" y="289020"/>
            <a:ext cx="2298700" cy="863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53923" b="9418"/>
          <a:stretch/>
        </p:blipFill>
        <p:spPr>
          <a:xfrm>
            <a:off x="1371600" y="1152620"/>
            <a:ext cx="5952194" cy="7136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42605" r="23260"/>
          <a:stretch/>
        </p:blipFill>
        <p:spPr>
          <a:xfrm>
            <a:off x="1371600" y="1152620"/>
            <a:ext cx="1224589" cy="4603771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569512"/>
              </p:ext>
            </p:extLst>
          </p:nvPr>
        </p:nvGraphicFramePr>
        <p:xfrm>
          <a:off x="1371600" y="1286063"/>
          <a:ext cx="5952194" cy="4461967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1339641"/>
                <a:gridCol w="4612553"/>
              </a:tblGrid>
              <a:tr h="528481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Year 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Partnership</a:t>
                      </a:r>
                      <a:r>
                        <a:rPr lang="en-US" b="1" i="0" baseline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 Goal</a:t>
                      </a:r>
                      <a:endParaRPr lang="en-US" b="1" i="0" dirty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481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2 </a:t>
                      </a:r>
                      <a:r>
                        <a:rPr lang="en-US" b="1" i="0" baseline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clear contracted partnerships</a:t>
                      </a:r>
                      <a:endParaRPr lang="en-US" b="1" i="0" dirty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0943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+1 </a:t>
                      </a:r>
                      <a:r>
                        <a:rPr lang="en-US" b="1" i="0" baseline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clear contracted partnerships</a:t>
                      </a:r>
                      <a:endParaRPr lang="en-US" b="1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algn="ctr"/>
                      <a:endParaRPr lang="en-US" b="1" i="0" dirty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0943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Selling retail in 3 coffee shops</a:t>
                      </a:r>
                    </a:p>
                    <a:p>
                      <a:pPr algn="ctr"/>
                      <a:endParaRPr lang="en-US" b="1" i="0" dirty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690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4</a:t>
                      </a:r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Selling retail in 3 coffee shops and small market</a:t>
                      </a:r>
                    </a:p>
                    <a:p>
                      <a:pPr algn="ctr"/>
                      <a:endParaRPr lang="en-US" b="1" i="0" dirty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981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5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Licensed partnerships</a:t>
                      </a:r>
                      <a:r>
                        <a:rPr lang="en-US" b="1" i="0" baseline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 with </a:t>
                      </a:r>
                      <a:r>
                        <a:rPr lang="en-US" b="1" i="0" baseline="0" dirty="0" err="1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Fullsteam</a:t>
                      </a:r>
                      <a:r>
                        <a:rPr lang="en-US" b="1" i="0" baseline="0" dirty="0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 and </a:t>
                      </a:r>
                      <a:r>
                        <a:rPr lang="en-US" b="1" i="0" baseline="0" dirty="0" err="1" smtClean="0">
                          <a:solidFill>
                            <a:srgbClr val="000000"/>
                          </a:solidFill>
                          <a:latin typeface="Helvetica Neue"/>
                          <a:cs typeface="Helvetica Neue"/>
                        </a:rPr>
                        <a:t>Locopops</a:t>
                      </a:r>
                      <a:endParaRPr lang="en-US" b="1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algn="ctr"/>
                      <a:endParaRPr lang="en-US" b="1" i="0" dirty="0" smtClean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algn="ctr"/>
                      <a:endParaRPr lang="en-US" b="1" i="0" dirty="0">
                        <a:solidFill>
                          <a:srgbClr val="000000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732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Cost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18" y="158280"/>
            <a:ext cx="1778000" cy="863600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641870"/>
              </p:ext>
            </p:extLst>
          </p:nvPr>
        </p:nvGraphicFramePr>
        <p:xfrm>
          <a:off x="274718" y="904655"/>
          <a:ext cx="5444906" cy="4408322"/>
        </p:xfrm>
        <a:graphic>
          <a:graphicData uri="http://schemas.openxmlformats.org/drawingml/2006/table">
            <a:tbl>
              <a:tblPr/>
              <a:tblGrid>
                <a:gridCol w="1364673"/>
                <a:gridCol w="2288239"/>
                <a:gridCol w="895997"/>
                <a:gridCol w="895997"/>
              </a:tblGrid>
              <a:tr h="21991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Marketing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Budget</a:t>
                      </a:r>
                    </a:p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991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Type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Year 1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Year 2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Website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Squarespace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$96.00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$96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Stickers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$220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$220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BP Booklet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$136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$136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Business Cards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500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$20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$20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Posters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$25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$25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T-shirts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$50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$50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Sampling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Plan milk samples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$636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$700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1200 samples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Samples in coffee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$558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$600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1800 samples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Promotions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Ads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$100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$100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Splurgy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1 free bottle/ month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$36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$36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Frequent Buyer program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$90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$180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Events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$300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"/>
                        </a:rPr>
                        <a:t>$300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$2,267.00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$2,463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732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Conclus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38" y="176957"/>
            <a:ext cx="3429000" cy="863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656" y="895196"/>
            <a:ext cx="7486120" cy="419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32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352</Words>
  <Application>Microsoft Macintosh PowerPoint</Application>
  <PresentationFormat>On-screen Show (4:3)</PresentationFormat>
  <Paragraphs>132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UNC-Chapel Hill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School of Journalism</dc:creator>
  <cp:lastModifiedBy>Default</cp:lastModifiedBy>
  <cp:revision>28</cp:revision>
  <dcterms:created xsi:type="dcterms:W3CDTF">2014-11-08T18:11:20Z</dcterms:created>
  <dcterms:modified xsi:type="dcterms:W3CDTF">2014-11-10T18:01:07Z</dcterms:modified>
</cp:coreProperties>
</file>